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Inter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3d8b8d2a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3d8b8d2a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3d8b8d2a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3d8b8d2a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3d8b8d2a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3d8b8d2a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3d8b8d2a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3d8b8d2a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3d8b8d2a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3d8b8d2a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https://www.pexels.com/photo/black-android-smartphone-on-top-of-white-book-39584/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24ead319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24ead319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3d8b8d2a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3d8b8d2a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3d8b8d2a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3d8b8d2a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3d8b8d2a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3d8b8d2a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3d8b8d2a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3d8b8d2a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9b8295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9b8295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3d8b8d2a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3d8b8d2a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3d8b8d2aa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3d8b8d2a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Time budget (20+ minutes), on the way ‘out the door’.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Debrief with students the following class by providing 2-3 examples.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Suggest collecting and sharing anonymized diagrams back to the class after each lecture for peer-to-peer learning. Instructor can assemble all group exit tickets at the conclusion of the </a:t>
            </a: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semester</a:t>
            </a: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as a student-generated debrief of the entire course.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d385958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d385958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3d8b8d2a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3d8b8d2a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3d8b8d2a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3d8b8d2a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3d8b8d2a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3d8b8d2a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3d8b8d2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3d8b8d2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Purpose: what is the model actually for? Triage? Predicting harm? Managing caseloads?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Harm: whose false positives/negatives matter?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Downstream: how might this affect families in 5–10 years?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3d8b8d2a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3d8b8d2a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3d8b8d2a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3d8b8d2a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3d8b8d2a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3d8b8d2a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i.org/10.2139/ssrn.2477899" TargetMode="External"/><Relationship Id="rId4" Type="http://schemas.openxmlformats.org/officeDocument/2006/relationships/hyperlink" Target="https://doi.org/10.2139/ssrn.2477899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8.png"/><Relationship Id="rId9" Type="http://schemas.openxmlformats.org/officeDocument/2006/relationships/hyperlink" Target="https://doi.org/10.1145/3313831.3376229" TargetMode="External"/><Relationship Id="rId5" Type="http://schemas.openxmlformats.org/officeDocument/2006/relationships/hyperlink" Target="https://doi.org/10.1145/3544548.3580910" TargetMode="External"/><Relationship Id="rId6" Type="http://schemas.openxmlformats.org/officeDocument/2006/relationships/hyperlink" Target="https://doi.org/10.1145/3544548.3580910" TargetMode="External"/><Relationship Id="rId7" Type="http://schemas.openxmlformats.org/officeDocument/2006/relationships/hyperlink" Target="https://doi.org/10.1145/3613904.3642451" TargetMode="External"/><Relationship Id="rId8" Type="http://schemas.openxmlformats.org/officeDocument/2006/relationships/hyperlink" Target="https://doi.org/10.1145/3613904.364245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52725" y="1134000"/>
            <a:ext cx="5493300" cy="24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is </a:t>
            </a:r>
            <a:endParaRPr b="1"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</a:t>
            </a:r>
            <a:r>
              <a:rPr b="1" lang="en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Centered </a:t>
            </a:r>
            <a:endParaRPr b="1"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Science? </a:t>
            </a:r>
            <a:endParaRPr b="1"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56" name="Google Shape;56;p13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3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13" title="c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75" y="3278815"/>
            <a:ext cx="829550" cy="8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cube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5625" y="1067102"/>
            <a:ext cx="48835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cube 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880" y="1175070"/>
            <a:ext cx="1934200" cy="25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diamon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1992" y="2106283"/>
            <a:ext cx="488350" cy="32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Logo Mai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725" y="4090625"/>
            <a:ext cx="1529475" cy="43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4799475" y="1293501"/>
            <a:ext cx="39312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50">
                <a:solidFill>
                  <a:schemeClr val="dk1"/>
                </a:solidFill>
              </a:rPr>
              <a:t>Big Data’s Disparate Impact. </a:t>
            </a:r>
            <a:r>
              <a:rPr i="1" lang="en" sz="1750">
                <a:solidFill>
                  <a:schemeClr val="dk1"/>
                </a:solidFill>
              </a:rPr>
              <a:t>Barocas &amp; Selbst - 2016</a:t>
            </a:r>
            <a:endParaRPr i="1"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St. George’s Hospital in the UK created a computer program to accept medical school applicants: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-Trained on prior data, which had patterns of rejection for women/racial minorities with the same qualifications as accepted white men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-Replicated prejudice against women and racial minorities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-This was not coded in the algorithm but was in the data, the program replicated the bias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Purpose of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0" name="Google Shape;160;p22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61" name="Google Shape;161;p22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" name="Google Shape;162;p22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Systematically foregrounds human impacts in all stages of data science.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Shifting the lens from what is possible to is it a net benefit to those impacted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Addresses the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impact of large-scale data practices.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Centering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Humans in Data Science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9" name="Google Shape;169;p23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70" name="Google Shape;170;p23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23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485400" y="1467100"/>
            <a:ext cx="4086600" cy="3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Understand human and social contexts; respond ethically to the problems being addressed.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 beyond just usability and asks about impact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Seek to develop empathy for those impacted by data science.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23" title="asteris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800" y="2122816"/>
            <a:ext cx="1579450" cy="15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Cone_01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863" y="186293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Cone_01 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800" y="26752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 title="Cone_01 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375" y="14671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 title="Cone_01 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877872">
            <a:off x="5915863" y="1862913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title="Cone_01 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1513" y="3465063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 title="Cone_01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887526">
            <a:off x="6012113" y="3370251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 title="Cone_01 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22657">
            <a:off x="6801812" y="365619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 title="Cone_01 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885585" y="265537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702875" y="1827750"/>
            <a:ext cx="4086600" cy="3124200"/>
          </a:xfrm>
          <a:prstGeom prst="roundRect">
            <a:avLst>
              <a:gd fmla="val 16667" name="adj"/>
            </a:avLst>
          </a:prstGeom>
          <a:solidFill>
            <a:srgbClr val="13AE81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374103" y="482597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Why center humans?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8" name="Google Shape;188;p24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89" name="Google Shape;189;p24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" name="Google Shape;190;p24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374103" y="1383197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 is growing concern around data science being so harmful that it does not meaningfully succeed in its goals of creating a better future.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791600" y="2007445"/>
            <a:ext cx="81255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Quick Reflection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4791600" y="2647022"/>
            <a:ext cx="39312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 you think that data science can make a better future for everyone? Why or why not?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Have your thoughts on this changed? Why or why not?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4" name="Google Shape;194;p24" title="Cone_01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360" y="3328187"/>
            <a:ext cx="440081" cy="4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 title="Cone_01 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358" y="3421228"/>
            <a:ext cx="1086161" cy="108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 title="Cone_01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510" y="3505787"/>
            <a:ext cx="440081" cy="4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 title="Cone_01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435" y="4364537"/>
            <a:ext cx="440081" cy="44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4799475" y="1820700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does it mean to meaningfully reflect on the responsibility that comes with the possibilities of data science?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 the act of reflection alone enough to guard against potential harms?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Objectives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4" name="Google Shape;204;p25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05" name="Google Shape;205;p25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25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5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Build rigorous and ethical algorithms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Focus on the people involved in data science at every level.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503800" y="979625"/>
            <a:ext cx="1857900" cy="714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Activity 2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15" name="Google Shape;215;p26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6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26"/>
          <p:cNvSpPr txBox="1"/>
          <p:nvPr>
            <p:ph idx="1" type="subTitle"/>
          </p:nvPr>
        </p:nvSpPr>
        <p:spPr>
          <a:xfrm>
            <a:off x="391610" y="1241900"/>
            <a:ext cx="4567200" cy="3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Turn to someone next to you and brainstorm an example of when privacy was not considered (or poorly considered) in the building of an AI tool?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Whose privacy should have been considered? How could it be appropriately considered in the future?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26" title="Logo M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5" y="4090625"/>
            <a:ext cx="1529475" cy="43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title="Gemini_Generated_Image_s35ms2s35ms2s35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873" y="726225"/>
            <a:ext cx="1982099" cy="3551498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4799475" y="1452797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dk1"/>
                </a:solidFill>
              </a:rPr>
              <a:t>“This is not a data problem”: Algorithms and Power in Public Higher Education in Canada. </a:t>
            </a:r>
            <a:r>
              <a:rPr i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McConvey &amp; Guha - CHI2024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Looked at higher education use of algorithms: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-Gathered contextual data about how decisions about student data were made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-Interviewed individuals across the institution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-Reviewed existing data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sets and reports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27"/>
          <p:cNvSpPr txBox="1"/>
          <p:nvPr>
            <p:ph idx="1" type="subTitle"/>
          </p:nvPr>
        </p:nvSpPr>
        <p:spPr>
          <a:xfrm>
            <a:off x="409575" y="447125"/>
            <a:ext cx="81255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Methods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7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27" name="Google Shape;227;p27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27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407730" y="13635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recenters the humans involved at every stage in the data science life cycle.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Conducting qualitative research, including data collection and data analysis, that focuses on studying the people who produce data sets, algorithms, run data analysis, and interpret results.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Using design methods including participatory design, speculative design, and human centered design.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1129375" y="1548525"/>
            <a:ext cx="4513800" cy="690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4799475" y="1820700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Example/Question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Large scale data presents challenges to rights and privacy, even innocuous data can quickly become identifiable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ethical responsibility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38" name="Google Shape;238;p28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9" name="Google Shape;239;p28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28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 responsibly, treating everyone affected with care.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Each step of data science relies on assumptions at best and bias at worst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Methods to detect and mitigate bias will evolve over time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1" name="Google Shape;241;p28" title="Shiel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397" y="1077975"/>
            <a:ext cx="564930" cy="53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1006250" y="1548525"/>
            <a:ext cx="5526600" cy="771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4799475" y="1820700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Example/Question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media with accessible API’s can make it easy to aggregate “perception” but may not be the best place to look for this information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Where else might you look if you want to include people who are not active on social media?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29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 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looking in the right places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9" name="Google Shape;249;p29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50" name="Google Shape;250;p29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1" name="Google Shape;251;p29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9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Framing the right questions and looking for their answers in the right places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Don’t  just look for a convenient answer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Select the best data to evaluate these problems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3" name="Google Shape;253;p29" title="Searc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36" y="1101966"/>
            <a:ext cx="606189" cy="52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>
            <a:off x="1129375" y="1548525"/>
            <a:ext cx="3963900" cy="606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1" type="subTitle"/>
          </p:nvPr>
        </p:nvSpPr>
        <p:spPr>
          <a:xfrm>
            <a:off x="4799475" y="1820700"/>
            <a:ext cx="42534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Example/Question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Who is a part of a data  team and who is affected but not represented?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collective practice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1" name="Google Shape;261;p30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62" name="Google Shape;262;p30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30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0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When we think together, we are more powerful than when we think alone.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Working with domain experts is key to doing human centered data science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 is collaborative and should include all stakeholders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5" name="Google Shape;265;p30" title="Char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633" y="1063241"/>
            <a:ext cx="583973" cy="54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/>
          <p:nvPr/>
        </p:nvSpPr>
        <p:spPr>
          <a:xfrm>
            <a:off x="1129375" y="1548525"/>
            <a:ext cx="3343200" cy="690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 txBox="1"/>
          <p:nvPr>
            <p:ph idx="1" type="subTitle"/>
          </p:nvPr>
        </p:nvSpPr>
        <p:spPr>
          <a:xfrm>
            <a:off x="4799475" y="1820700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Example/Question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Covid-19 Data Visualizations on Social Media</a:t>
            </a:r>
            <a:endParaRPr i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Misleading through context and narrative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Line chart that is lacking causation relationship is contextualized as such when posted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Design influences perception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Lack of sample size or uncertainty on charts can create misleading charts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Viewer interpretation bias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Purposeful misuse of charts to mislead others using charts with missing bias to invert what they show to support misinformation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communication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74" name="Google Shape;274;p31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31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1"/>
          <p:cNvSpPr txBox="1"/>
          <p:nvPr>
            <p:ph idx="1" type="subTitle"/>
          </p:nvPr>
        </p:nvSpPr>
        <p:spPr>
          <a:xfrm>
            <a:off x="485400" y="1820700"/>
            <a:ext cx="43140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we communicate these findings is central to ethical and responsible data science.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 can be storytelling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Good data science is collaborative and relies on good communication across a data team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" name="Google Shape;277;p31" title="Volum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109728"/>
            <a:ext cx="691881" cy="50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00775" y="1719325"/>
            <a:ext cx="5856000" cy="3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Define Human-Centered Data Science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Explain what does “human-centered”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adds to data science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Introduce methods of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09575" y="447125"/>
            <a:ext cx="59898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the end of this class, 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tudents will be able to: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70" name="Google Shape;70;p14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" name="Google Shape;71;p14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4" title="c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87" y="2716210"/>
            <a:ext cx="467000" cy="4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cube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50" y="4069451"/>
            <a:ext cx="311425" cy="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title="cube 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90" y="1835271"/>
            <a:ext cx="311425" cy="41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Cone_01 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1850" y="1835277"/>
            <a:ext cx="2812675" cy="28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Cone_01 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4435" y="1279237"/>
            <a:ext cx="440081" cy="4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Cone_01 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6433" y="1372278"/>
            <a:ext cx="1086161" cy="108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1129375" y="1548525"/>
            <a:ext cx="1313100" cy="639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4799475" y="1820700"/>
            <a:ext cx="39312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Example/Question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 benefits? Who is harmed? Whose side are you effectively on with this system?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Human-Centered Data Science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action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5" name="Google Shape;285;p32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86" name="Google Shape;286;p32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" name="Google Shape;287;p32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485400" y="1820700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must be clear in what benefits and what harms these systems create.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These systems can create winners and losers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 systems can have life altering impact</a:t>
            </a:r>
            <a:r>
              <a:rPr lang="en" sz="1800">
                <a:solidFill>
                  <a:schemeClr val="dk1"/>
                </a:solidFill>
              </a:rPr>
              <a:t>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9" name="Google Shape;289;p32" title="Activ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322" y="1095091"/>
            <a:ext cx="564930" cy="5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503800" y="979625"/>
            <a:ext cx="1857900" cy="714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Activity 3: Group Exit Ticket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Google Shape;296;p33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297" name="Google Shape;297;p33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33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33"/>
          <p:cNvSpPr txBox="1"/>
          <p:nvPr>
            <p:ph idx="1" type="subTitle"/>
          </p:nvPr>
        </p:nvSpPr>
        <p:spPr>
          <a:xfrm>
            <a:off x="5305468" y="3434129"/>
            <a:ext cx="31782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Think about the data itself: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Who is transforming the data?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Who is impacted after algorithms are created?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are the potential long-term benefits or harms?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33"/>
          <p:cNvSpPr txBox="1"/>
          <p:nvPr>
            <p:ph idx="1" type="subTitle"/>
          </p:nvPr>
        </p:nvSpPr>
        <p:spPr>
          <a:xfrm>
            <a:off x="5303675" y="1233188"/>
            <a:ext cx="33750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 a small group create a flow diagram of the people across the data life cycle, may be helpful to use a specific data scenario for this activity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(e.g. Mortgage application algorithms, AI for job applications, Ai for rental apps)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" name="Google Shape;301;p33" title="Screenshot 2025-12-09 at 4.52.1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800" y="2400858"/>
            <a:ext cx="956949" cy="4955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1000"/>
              </a:srgbClr>
            </a:outerShdw>
          </a:effectLst>
        </p:spPr>
      </p:pic>
      <p:pic>
        <p:nvPicPr>
          <p:cNvPr id="302" name="Google Shape;302;p33" title="Logo Ma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25" y="4090625"/>
            <a:ext cx="1529475" cy="43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 title="Gemini_Generated_Image_4w6ioc4w6ioc4w6i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75" y="1303563"/>
            <a:ext cx="4743148" cy="25869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503800" y="996885"/>
            <a:ext cx="4639800" cy="645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" type="subTitle"/>
          </p:nvPr>
        </p:nvSpPr>
        <p:spPr>
          <a:xfrm>
            <a:off x="409575" y="1303125"/>
            <a:ext cx="8125500" cy="3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Instructor Facing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Barocas, S. and Selbst, A. D. 2016. </a:t>
            </a:r>
            <a:r>
              <a:rPr i="1" lang="en" sz="1100">
                <a:solidFill>
                  <a:schemeClr val="dk1"/>
                </a:solidFill>
              </a:rPr>
              <a:t>Big Data’s Disparate Impact.</a:t>
            </a:r>
            <a:r>
              <a:rPr lang="en" sz="1100">
                <a:solidFill>
                  <a:schemeClr val="dk1"/>
                </a:solidFill>
              </a:rPr>
              <a:t> 104 </a:t>
            </a:r>
            <a:r>
              <a:rPr i="1" lang="en" sz="1100">
                <a:solidFill>
                  <a:schemeClr val="dk1"/>
                </a:solidFill>
              </a:rPr>
              <a:t>California Law Review</a:t>
            </a:r>
            <a:r>
              <a:rPr lang="en" sz="1100">
                <a:solidFill>
                  <a:schemeClr val="dk1"/>
                </a:solidFill>
              </a:rPr>
              <a:t>, 671–732.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https://doi.org/10.2139/ssrn.2477899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Lisnic, M., Polychronis, C., Lex, A., and Kogan, M. 2023. </a:t>
            </a:r>
            <a:r>
              <a:rPr i="1" lang="en" sz="1100">
                <a:solidFill>
                  <a:schemeClr val="dk1"/>
                </a:solidFill>
              </a:rPr>
              <a:t>Misleading Beyond Visual Tricks: How People Actually Lie with Charts.</a:t>
            </a:r>
            <a:r>
              <a:rPr lang="en" sz="1100">
                <a:solidFill>
                  <a:schemeClr val="dk1"/>
                </a:solidFill>
              </a:rPr>
              <a:t> In </a:t>
            </a:r>
            <a:r>
              <a:rPr i="1" lang="en" sz="1100">
                <a:solidFill>
                  <a:schemeClr val="dk1"/>
                </a:solidFill>
              </a:rPr>
              <a:t>Proceedings of the 2023 CHI Conference on Human Factors in Computing Systems</a:t>
            </a:r>
            <a:r>
              <a:rPr lang="en" sz="1100">
                <a:solidFill>
                  <a:schemeClr val="dk1"/>
                </a:solidFill>
              </a:rPr>
              <a:t> (CHI ’23), April 23–28, 2023, Hamburg, Germany. ACM, New York, NY, USA, 1–21.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https://doi.org/10.1145/3544548.3580910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McConvey, K. and Guha, S. 2024. </a:t>
            </a:r>
            <a:r>
              <a:rPr i="1" lang="en" sz="1100">
                <a:solidFill>
                  <a:schemeClr val="dk1"/>
                </a:solidFill>
              </a:rPr>
              <a:t>“This is not a data problem”: Algorithms and Power in Public Higher Education in Canada.</a:t>
            </a:r>
            <a:r>
              <a:rPr lang="en" sz="1100">
                <a:solidFill>
                  <a:schemeClr val="dk1"/>
                </a:solidFill>
              </a:rPr>
              <a:t> In </a:t>
            </a:r>
            <a:r>
              <a:rPr i="1" lang="en" sz="1100">
                <a:solidFill>
                  <a:schemeClr val="dk1"/>
                </a:solidFill>
              </a:rPr>
              <a:t>Proceedings of the 2024 CHI Conference on Human Factors in Computing Systems</a:t>
            </a:r>
            <a:r>
              <a:rPr lang="en" sz="1100">
                <a:solidFill>
                  <a:schemeClr val="dk1"/>
                </a:solidFill>
              </a:rPr>
              <a:t> (CHI ’24). Association for Computing Machinery, New York, NY, USA, Article 16, 1–14.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https://doi.org/10.1145/3613904.3642451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Saxena, D., Badillo-Urquiola, K., Wisniewski, P. J., and Guha, S. 2020. </a:t>
            </a:r>
            <a:r>
              <a:rPr i="1" lang="en" sz="1100">
                <a:solidFill>
                  <a:schemeClr val="dk1"/>
                </a:solidFill>
              </a:rPr>
              <a:t>A Human-Centered Review of Algorithms used within the U.S. Child Welfare System.</a:t>
            </a:r>
            <a:r>
              <a:rPr lang="en" sz="1100">
                <a:solidFill>
                  <a:schemeClr val="dk1"/>
                </a:solidFill>
              </a:rPr>
              <a:t> In Proceedings of the 2020 CHI Conference on Human Factors in Computing Systems (CHI '20). Association for Computing Machinery, New York, NY, USA, 1–15.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https://doi.org/10.1145/3313831.3376229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409575" y="447125"/>
            <a:ext cx="81255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 and References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" name="Google Shape;311;p34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312" name="Google Shape;312;p34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3" name="Google Shape;313;p34" title="Logo Header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" name="Google Shape;314;p34" title="Logo Mai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725" y="4321701"/>
            <a:ext cx="1529475" cy="43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409575" y="1783225"/>
            <a:ext cx="40866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Many assumptions are made about data science, its potential to improve people’s lives and to shape a more automated and fair future.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Myths &amp; Assumptions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about Data Science: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85" name="Google Shape;85;p15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5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4496175" y="1717325"/>
            <a:ext cx="42345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Algorithms and data are assumed to be neutral and unbiased.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Removing humans is assumed to remove bias and error.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Algorithms &amp;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 Realities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94" name="Google Shape;94;p16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" name="Google Shape;95;p16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460450" y="1717325"/>
            <a:ext cx="29121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Data, and algorithms are encoded with bias from those who create them.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Algorithms include societal bias and can encode them into data structures and systems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data are by their very nature biased, the hidden nature of this bias makes it insidious.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p16" title="Screenshot 2025-12-15 at 10.45.5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455" y="2571750"/>
            <a:ext cx="265626" cy="21442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42000"/>
              </a:srgbClr>
            </a:outerShdw>
          </a:effectLst>
        </p:spPr>
      </p:pic>
      <p:pic>
        <p:nvPicPr>
          <p:cNvPr id="98" name="Google Shape;98;p16" title="Gemini_Generated_Image_hxbz8yhxbz8yhxbz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925" y="1717332"/>
            <a:ext cx="5308227" cy="289517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Algorithmic Screening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Child Welfare</a:t>
            </a:r>
            <a:endParaRPr b="1" i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05" name="Google Shape;105;p17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" name="Google Shape;106;p17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788725" y="1717325"/>
            <a:ext cx="39420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Child welfare agencies use algorithms to flag which hotline calls should be investigated.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model can encode and amplify existing racial and socioeconomic inequalities.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 workers, institutional policy, and data all shape how ‘risk’ is defined and acted on.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7" title="Screenshot 2025-12-09 at 4.27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1938075"/>
            <a:ext cx="4191375" cy="241290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6840000" dist="66675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409575" y="1783225"/>
            <a:ext cx="40866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To effectively address and prevent algorithmic bias like the child welfare example data scientists must: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Addressing 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Algorithmic Bias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" name="Google Shape;115;p18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16" name="Google Shape;116;p18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18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4496175" y="621350"/>
            <a:ext cx="4234500" cy="4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Clearly define the purpose of their algorithms.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Identify potential harm to individuals or groups.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Recognize long-term, downstream consequences of the algorithm's deployment.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" name="Google Shape;119;p18" title="Profile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50" y="3091575"/>
            <a:ext cx="727625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Profile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250" y="3091575"/>
            <a:ext cx="727625" cy="71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 title="Profi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250" y="3091575"/>
            <a:ext cx="727625" cy="71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409575" y="1303125"/>
            <a:ext cx="4086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Recognize who is included and who is missing from the data.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Think about: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was the data collected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will the data be used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09575" y="447125"/>
            <a:ext cx="81255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Addressing Data Bias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29" name="Google Shape;129;p19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19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19"/>
          <p:cNvSpPr txBox="1"/>
          <p:nvPr/>
        </p:nvSpPr>
        <p:spPr>
          <a:xfrm>
            <a:off x="4782350" y="1303125"/>
            <a:ext cx="3944100" cy="3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dk1"/>
                </a:solidFill>
              </a:rPr>
              <a:t>Human-Centered Review</a:t>
            </a:r>
            <a:r>
              <a:rPr i="1" lang="en">
                <a:solidFill>
                  <a:schemeClr val="dk1"/>
                </a:solidFill>
              </a:rPr>
              <a:t> of Algorithms used within the U.S. Child Welfare System.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Saxena et al. - CHI 2020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Used c</a:t>
            </a:r>
            <a:r>
              <a:rPr lang="en" sz="1800">
                <a:solidFill>
                  <a:schemeClr val="dk1"/>
                </a:solidFill>
              </a:rPr>
              <a:t>lear requirements for what data was collected: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-Explicitly used papers that were peer reviewed or government agency reports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-Only used papers or reports that discussed computational methods, predictors and outcomes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503800" y="979625"/>
            <a:ext cx="1857900" cy="71400"/>
          </a:xfrm>
          <a:prstGeom prst="rect">
            <a:avLst/>
          </a:prstGeom>
          <a:solidFill>
            <a:srgbClr val="13AE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409575" y="1226225"/>
            <a:ext cx="4580100" cy="27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Turn to someone next to you and discuss a time when a social media algorithm presented you with content that seemed unrelated to your usual user behaviour and what may have contributed to this recommendation.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Activity 1</a:t>
            </a:r>
            <a:endParaRPr i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40" name="Google Shape;140;p20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" name="Google Shape;141;p20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20" title="algorithm media bias.png"/>
          <p:cNvPicPr preferRelativeResize="0"/>
          <p:nvPr/>
        </p:nvPicPr>
        <p:blipFill rotWithShape="1">
          <a:blip r:embed="rId4">
            <a:alphaModFix/>
          </a:blip>
          <a:srcRect b="0" l="14773" r="13511" t="9608"/>
          <a:stretch/>
        </p:blipFill>
        <p:spPr>
          <a:xfrm>
            <a:off x="5288706" y="511947"/>
            <a:ext cx="3101499" cy="450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 title="Logo Ma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25" y="4090625"/>
            <a:ext cx="1529475" cy="43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409575" y="1847191"/>
            <a:ext cx="39312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multidisciplinary field of study that rejects the notion that automated or computational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approaches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are “free” of bias, and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recognizes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409575" y="447125"/>
            <a:ext cx="8125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Defining Human-Centered 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Science</a:t>
            </a:r>
            <a:endParaRPr b="1" sz="3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8625" y="0"/>
            <a:ext cx="9144000" cy="267600"/>
            <a:chOff x="8625" y="0"/>
            <a:chExt cx="9144000" cy="267600"/>
          </a:xfrm>
        </p:grpSpPr>
        <p:sp>
          <p:nvSpPr>
            <p:cNvPr id="151" name="Google Shape;151;p21"/>
            <p:cNvSpPr/>
            <p:nvPr/>
          </p:nvSpPr>
          <p:spPr>
            <a:xfrm>
              <a:off x="8625" y="0"/>
              <a:ext cx="9144000" cy="26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21" title="Logo Head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8195" y="15790"/>
              <a:ext cx="634775" cy="19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4644075" y="1781291"/>
            <a:ext cx="40866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Complex interactions between society and technology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 data is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produced collected, or interpreted by people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Increasingly data is being generated by AI that depends on human prompts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